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  <p:sldMasterId id="2147483706" r:id="rId4"/>
    <p:sldMasterId id="2147483732" r:id="rId5"/>
    <p:sldMasterId id="2147483758" r:id="rId6"/>
  </p:sldMasterIdLst>
  <p:notesMasterIdLst>
    <p:notesMasterId r:id="rId49"/>
  </p:notesMasterIdLst>
  <p:sldIdLst>
    <p:sldId id="259" r:id="rId7"/>
    <p:sldId id="262" r:id="rId8"/>
    <p:sldId id="264" r:id="rId9"/>
    <p:sldId id="459" r:id="rId10"/>
    <p:sldId id="266" r:id="rId11"/>
    <p:sldId id="480" r:id="rId12"/>
    <p:sldId id="528" r:id="rId13"/>
    <p:sldId id="549" r:id="rId14"/>
    <p:sldId id="550" r:id="rId15"/>
    <p:sldId id="575" r:id="rId16"/>
    <p:sldId id="576" r:id="rId17"/>
    <p:sldId id="577" r:id="rId18"/>
    <p:sldId id="578" r:id="rId19"/>
    <p:sldId id="560" r:id="rId20"/>
    <p:sldId id="579" r:id="rId21"/>
    <p:sldId id="580" r:id="rId22"/>
    <p:sldId id="581" r:id="rId23"/>
    <p:sldId id="582" r:id="rId24"/>
    <p:sldId id="583" r:id="rId25"/>
    <p:sldId id="584" r:id="rId26"/>
    <p:sldId id="585" r:id="rId27"/>
    <p:sldId id="586" r:id="rId28"/>
    <p:sldId id="497" r:id="rId29"/>
    <p:sldId id="529" r:id="rId30"/>
    <p:sldId id="587" r:id="rId31"/>
    <p:sldId id="588" r:id="rId32"/>
    <p:sldId id="589" r:id="rId33"/>
    <p:sldId id="590" r:id="rId34"/>
    <p:sldId id="507" r:id="rId35"/>
    <p:sldId id="481" r:id="rId36"/>
    <p:sldId id="563" r:id="rId37"/>
    <p:sldId id="591" r:id="rId38"/>
    <p:sldId id="592" r:id="rId39"/>
    <p:sldId id="593" r:id="rId40"/>
    <p:sldId id="594" r:id="rId41"/>
    <p:sldId id="502" r:id="rId42"/>
    <p:sldId id="595" r:id="rId43"/>
    <p:sldId id="501" r:id="rId44"/>
    <p:sldId id="274" r:id="rId45"/>
    <p:sldId id="460" r:id="rId46"/>
    <p:sldId id="506" r:id="rId47"/>
    <p:sldId id="421" r:id="rId4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IBM Plex Sans" panose="020B0503050203000203" pitchFamily="34" charset="0"/>
      <p:regular r:id="rId54"/>
      <p:bold r:id="rId55"/>
      <p:italic r:id="rId56"/>
      <p:boldItalic r:id="rId57"/>
    </p:embeddedFont>
    <p:embeddedFont>
      <p:font typeface="IBM Plex Sans SemiBold" panose="020B0703050203000203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FEC2AA-44B3-4595-B644-2A37F13229DA}">
  <a:tblStyle styleId="{D9FEC2AA-44B3-4595-B644-2A37F13229DA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95F9F7A1-D485-4B60-BE4F-9DEAD4D22C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902" autoAdjust="0"/>
  </p:normalViewPr>
  <p:slideViewPr>
    <p:cSldViewPr snapToGrid="0">
      <p:cViewPr>
        <p:scale>
          <a:sx n="100" d="100"/>
          <a:sy n="100" d="100"/>
        </p:scale>
        <p:origin x="87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14.fntdata"/><Relationship Id="rId68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2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10.fntdata"/><Relationship Id="rId67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d5e2eb92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1d5e2eb92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56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92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4528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3977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318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650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4662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1931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6344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73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d5e2eb929_0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d5e2eb929_0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626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6921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1875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14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5080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3813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897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586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720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990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d5e2eb929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d5e2eb929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453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60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965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759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200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843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452ba429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452ba429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881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3f081964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3f081964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6033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452ba429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452ba429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52ba4294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2452ba4294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73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355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80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dc93cbcf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dc93cbcf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57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713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452ba429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452ba4294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524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dc93cbcf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dc93cbcf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2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4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9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Title slide 5_2_1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1_Title slide 5_2_1_12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1_Title slide 5_2_1_12_1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1_Title slide 5_2_1_2_1_2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_13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_Title slide 5_2_1_14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_Title slide 5_2_1_15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obj">
  <p:cSld name="Title 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162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85800" y="1594486"/>
            <a:ext cx="7772453" cy="108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1371601" y="2880361"/>
            <a:ext cx="6400859" cy="1285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8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282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89" b="1" i="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8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00494" lvl="0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00988" lvl="1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01481" lvl="2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801974" lvl="3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002468" lvl="4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202962" lvl="5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403456" lvl="6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603949" lvl="7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1804443" lvl="8" indent="-10024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50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776D30-0959-F24E-83C5-DFDA273C7D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1471" y="4623406"/>
            <a:ext cx="628650" cy="9525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2BAF34E-C3ED-F84D-B5DD-F800F45A4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35" y="345052"/>
            <a:ext cx="8107730" cy="588398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068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1D01AB8D-1249-AB44-A3E1-A9436A8DE44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8137" y="1410098"/>
            <a:ext cx="8107730" cy="1764904"/>
          </a:xfrm>
          <a:prstGeom prst="rect">
            <a:avLst/>
          </a:prstGeom>
        </p:spPr>
        <p:txBody>
          <a:bodyPr numCol="2" spcCol="216000">
            <a:normAutofit/>
          </a:bodyPr>
          <a:lstStyle>
            <a:lvl1pPr marL="318769" indent="-318769">
              <a:lnSpc>
                <a:spcPts val="2189"/>
              </a:lnSpc>
              <a:buClr>
                <a:srgbClr val="6E32E0"/>
              </a:buClr>
              <a:buSzPct val="150000"/>
              <a:buFont typeface="+mj-lt"/>
              <a:buAutoNum type="arabicPeriod"/>
              <a:defRPr sz="1534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318769" indent="0">
              <a:buNone/>
              <a:defRPr sz="977"/>
            </a:lvl2pPr>
            <a:lvl3pPr marL="637537" indent="0">
              <a:buNone/>
              <a:defRPr sz="837"/>
            </a:lvl3pPr>
            <a:lvl4pPr marL="956305" indent="0">
              <a:buNone/>
              <a:defRPr sz="698"/>
            </a:lvl4pPr>
            <a:lvl5pPr marL="1275073" indent="0">
              <a:buNone/>
              <a:defRPr sz="698"/>
            </a:lvl5pPr>
            <a:lvl6pPr marL="1593841" indent="0">
              <a:buNone/>
              <a:defRPr sz="698"/>
            </a:lvl6pPr>
            <a:lvl7pPr marL="1912610" indent="0">
              <a:buNone/>
              <a:defRPr sz="698"/>
            </a:lvl7pPr>
            <a:lvl8pPr marL="2231378" indent="0">
              <a:buNone/>
              <a:defRPr sz="698"/>
            </a:lvl8pPr>
            <a:lvl9pPr marL="2550146" indent="0">
              <a:buNone/>
              <a:defRPr sz="698"/>
            </a:lvl9pPr>
          </a:lstStyle>
          <a:p>
            <a:r>
              <a:rPr lang="ru-RU" dirty="0"/>
              <a:t>Образец текста
Второй уровень
Третий уровень</a:t>
            </a:r>
            <a:br>
              <a:rPr lang="ru-RU" dirty="0"/>
            </a:br>
            <a:br>
              <a:rPr lang="ru-RU" dirty="0"/>
            </a:br>
            <a:r>
              <a:rPr lang="ru-RU" dirty="0"/>
              <a:t>
Четвертый уровень
Пятый уровень</a:t>
            </a:r>
          </a:p>
          <a:p>
            <a:r>
              <a:rPr lang="ru-RU" dirty="0"/>
              <a:t>Шестой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5298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79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39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98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729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526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013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2627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03569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7334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975046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415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810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388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231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08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51247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1333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943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2882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6893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5669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3566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фиолетовый фон)">
  <p:cSld name="1_Титульный слайд (фиолетовый фон)">
    <p:bg>
      <p:bgPr>
        <a:solidFill>
          <a:srgbClr val="252525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502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итульный слайд (зеленый фон)">
  <p:cSld name="1_Титульный слайд (зеленый фон)">
    <p:bg>
      <p:bgPr>
        <a:solidFill>
          <a:srgbClr val="252525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741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Карточка преподавателя">
  <p:cSld name="2_Карточка преподавателя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1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subTitle" idx="2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3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928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3_План курса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sz="24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ubTitle" idx="1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ubTitle" idx="2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3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4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5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ubTitle" idx="6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ubTitle" idx="7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ubTitle" idx="8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ubTitle" idx="9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3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4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5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6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7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18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19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20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21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22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23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135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План курса">
  <p:cSld name="4_План курса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sz="2400"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2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3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4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5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6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7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8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9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3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4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5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>
            <a:spLocks noGrp="1"/>
          </p:cNvSpPr>
          <p:nvPr>
            <p:ph type="subTitle" idx="16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58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">
  <p:cSld name="4_Заголовок + абзац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53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+ абзац в 2 столбца">
  <p:cSld name="4_Заголовок + абзац в 2 столбца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913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Пустой слайд">
  <p:cSld name="5_Пустой слайд"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2019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лева)">
  <p:cSld name="5 Пустой слайд (бежевый фон слева)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3435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Пустой слайд (бежевый фон справа)">
  <p:cSld name="5 Пустой слайд (бежевый фон справа)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685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слева)">
  <p:cSld name="6_Отбивка (текст слева)">
    <p:bg>
      <p:bgPr>
        <a:solidFill>
          <a:srgbClr val="252525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22685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6_Отбивка (текст по центру)">
    <p:bg>
      <p:bgPr>
        <a:solidFill>
          <a:srgbClr val="8D46F6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26123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5DB56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074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(текст по центру)">
  <p:cSld name="7_Отбивка (текст по центру)">
    <p:bg>
      <p:bgPr>
        <a:solidFill>
          <a:srgbClr val="25252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125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6_Отбивка &quot;вопросы?&quot;">
    <p:bg>
      <p:bgPr>
        <a:solidFill>
          <a:srgbClr val="25252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432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-вопрос">
  <p:cSld name="6_Отбивка-вопрос">
    <p:bg>
      <p:bgPr>
        <a:solidFill>
          <a:srgbClr val="252525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01063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">
  <p:cSld name="6_Отбивка 2">
    <p:bg>
      <p:bgPr>
        <a:solidFill>
          <a:srgbClr val="8D46F6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3474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">
  <p:cSld name="6_Отбивка 2 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0231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">
  <p:cSld name="6_Отбивка 2 1 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350902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2 1 1 1">
  <p:cSld name="6_Отбивка 2 1 1 1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3457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в одну строку">
  <p:cSld name="2_Заголовок в одну строку"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5" name="Google Shape;185;p35"/>
          <p:cNvSpPr txBox="1">
            <a:spLocks noGrp="1"/>
          </p:cNvSpPr>
          <p:nvPr>
            <p:ph type="subTitle" idx="2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239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4 Пустой слайд 1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759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565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2">
  <p:cSld name="14 Пустой слайд 2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6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3">
  <p:cSld name="14 Пустой слайд 3"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912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6 Титульник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98686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6 Заголовок + текст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5319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05398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9 Отбивка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3627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Конец презентации (благодарность)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1572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4 Титульник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1933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6 Слайд знакомства - инфа о преподавателе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391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4 Пустой слайд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200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7 Титульник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9256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11 Отбивка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24833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12 Отбивка 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15288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12 Отбивка  (без графики)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80382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6 Заголовок + текст в два столбца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0461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8" r:id="rId3"/>
    <p:sldLayoutId id="2147483680" r:id="rId4"/>
    <p:sldLayoutId id="2147483682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46" cy="51429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89"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68120" y="1716430"/>
            <a:ext cx="8207727" cy="167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2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559" cy="3394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29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89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01" cy="25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789"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614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667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614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9466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8671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82717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.visual-paradigm.com/app/diagrams/#diagram:proj=0&amp;type=ValueStreamMapping&amp;width=11&amp;height=8.5&amp;unit=inch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image" Target="../media/image6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8.png"/><Relationship Id="rId5" Type="http://schemas.openxmlformats.org/officeDocument/2006/relationships/hyperlink" Target="https://clck.ru/gA2tC" TargetMode="External"/><Relationship Id="rId4" Type="http://schemas.openxmlformats.org/officeDocument/2006/relationships/hyperlink" Target="https://clck.ru/gA2sM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3"/>
          <p:cNvSpPr txBox="1">
            <a:spLocks noGrp="1"/>
          </p:cNvSpPr>
          <p:nvPr>
            <p:ph type="title"/>
          </p:nvPr>
        </p:nvSpPr>
        <p:spPr>
          <a:xfrm>
            <a:off x="539999" y="720000"/>
            <a:ext cx="4698427" cy="25521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12700" marR="11811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</a:t>
            </a:r>
            <a:br>
              <a:rPr lang="en-US" dirty="0"/>
            </a:br>
            <a:r>
              <a:rPr lang="en-US" sz="2800" dirty="0"/>
              <a:t>Project Manager</a:t>
            </a:r>
            <a:endParaRPr dirty="0"/>
          </a:p>
        </p:txBody>
      </p:sp>
      <p:sp>
        <p:nvSpPr>
          <p:cNvPr id="227" name="Google Shape;227;p43"/>
          <p:cNvSpPr txBox="1">
            <a:spLocks noGrp="1"/>
          </p:cNvSpPr>
          <p:nvPr>
            <p:ph type="subTitle" idx="1"/>
          </p:nvPr>
        </p:nvSpPr>
        <p:spPr>
          <a:xfrm>
            <a:off x="540000" y="3272200"/>
            <a:ext cx="3613546" cy="615523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Семинар 15. Как выстроить работу команды так, чтобы всё успеть</a:t>
            </a:r>
            <a:endParaRPr sz="1400" dirty="0"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00" y="846738"/>
            <a:ext cx="4447201" cy="368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Кто адаптировал </a:t>
            </a:r>
            <a:r>
              <a:rPr lang="en-US" dirty="0"/>
              <a:t>Lean </a:t>
            </a:r>
            <a:r>
              <a:rPr lang="ru-RU" dirty="0"/>
              <a:t>к ИТ-проектам?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03053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Lean</a:t>
            </a:r>
            <a:r>
              <a:rPr lang="ru-RU" dirty="0">
                <a:solidFill>
                  <a:schemeClr val="dk1"/>
                </a:solidFill>
              </a:rPr>
              <a:t> – концепция бережливого производства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08A7B98D-62DF-4367-8651-A3AC95B3EF74}"/>
              </a:ext>
            </a:extLst>
          </p:cNvPr>
          <p:cNvSpPr txBox="1"/>
          <p:nvPr/>
        </p:nvSpPr>
        <p:spPr>
          <a:xfrm>
            <a:off x="540000" y="1433593"/>
            <a:ext cx="4140488" cy="278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начало XXI века – разработчики Том и Мэри </a:t>
            </a:r>
            <a:r>
              <a:rPr lang="ru-RU" kern="0" dirty="0" err="1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Поппендик</a:t>
            </a: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 первыми применяют систему Toyota для разработки ПО</a:t>
            </a: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пишут книгу «</a:t>
            </a:r>
            <a:r>
              <a:rPr lang="ru-RU" kern="0" dirty="0" err="1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Lean</a:t>
            </a: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 Software Development»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96F4E6-CA3C-4405-8E05-3FC588D45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822" y="1354515"/>
            <a:ext cx="3290178" cy="286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391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Ориентация </a:t>
            </a: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Lean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08A7B98D-62DF-4367-8651-A3AC95B3EF74}"/>
              </a:ext>
            </a:extLst>
          </p:cNvPr>
          <p:cNvSpPr txBox="1"/>
          <p:nvPr/>
        </p:nvSpPr>
        <p:spPr>
          <a:xfrm>
            <a:off x="540000" y="1433593"/>
            <a:ext cx="3753032" cy="278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R="0" lvl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kern="0" dirty="0" err="1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Lean</a:t>
            </a: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 ориентируется на клиента и его потребности, а, значит, при работе над созданием программного обеспечения необходимо сделать полезный продукт, но при этом сократить ресурсы, необходимые для его производства.</a:t>
            </a:r>
          </a:p>
          <a:p>
            <a:pPr marR="0" lvl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ru-RU" dirty="0">
              <a:latin typeface="IBM Plex Sans" panose="020B0604020202020204" charset="0"/>
            </a:endParaRPr>
          </a:p>
          <a:p>
            <a:pPr marR="0" lvl="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ru-RU" b="1" i="1" kern="0" dirty="0">
                <a:solidFill>
                  <a:schemeClr val="accent1"/>
                </a:solidFill>
                <a:latin typeface="IBM Plex Sans" panose="020B0604020202020204" charset="0"/>
                <a:cs typeface="Arial"/>
                <a:sym typeface="Arial"/>
              </a:rPr>
              <a:t>Это позволит снизить себестоимость разработки.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180B2A-A70E-4DCE-B69B-B2C82FB0E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69" y="1433593"/>
            <a:ext cx="3830021" cy="24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55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такое потери при разработке ИТ-продукта?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475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Исключение потерь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DDC3BAC-872C-4484-9259-C92386BD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217" y="1159743"/>
            <a:ext cx="6190687" cy="38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96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Потери из-за перепроизводства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83;p5">
            <a:extLst>
              <a:ext uri="{FF2B5EF4-FFF2-40B4-BE49-F238E27FC236}">
                <a16:creationId xmlns:a16="http://schemas.microsoft.com/office/drawing/2014/main" id="{CB47BE89-2A6A-423C-B1CC-2AC90C69D229}"/>
              </a:ext>
            </a:extLst>
          </p:cNvPr>
          <p:cNvSpPr txBox="1"/>
          <p:nvPr/>
        </p:nvSpPr>
        <p:spPr>
          <a:xfrm>
            <a:off x="540000" y="1210077"/>
            <a:ext cx="316257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На производстве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создаются большие запасы готовой продукции и их некуда продать, т.е. произвели больше, чем у нас готовы купить</a:t>
            </a:r>
          </a:p>
        </p:txBody>
      </p:sp>
      <p:sp>
        <p:nvSpPr>
          <p:cNvPr id="6" name="Google Shape;383;p5">
            <a:extLst>
              <a:ext uri="{FF2B5EF4-FFF2-40B4-BE49-F238E27FC236}">
                <a16:creationId xmlns:a16="http://schemas.microsoft.com/office/drawing/2014/main" id="{38B53973-9757-45B2-9AEB-0224C80B3EC5}"/>
              </a:ext>
            </a:extLst>
          </p:cNvPr>
          <p:cNvSpPr txBox="1"/>
          <p:nvPr/>
        </p:nvSpPr>
        <p:spPr>
          <a:xfrm>
            <a:off x="5149359" y="1210077"/>
            <a:ext cx="3267617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ИТ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это избыточная функциональность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фишки, которые оказались никому не нужны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27E706-C45F-467D-883D-F885BC78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194" y="2979371"/>
            <a:ext cx="1856498" cy="176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0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Потери из-за ожидания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5F496BC1-7DA1-46E3-B126-03A86AAAEC94}"/>
              </a:ext>
            </a:extLst>
          </p:cNvPr>
          <p:cNvSpPr txBox="1"/>
          <p:nvPr/>
        </p:nvSpPr>
        <p:spPr>
          <a:xfrm>
            <a:off x="540000" y="1210077"/>
            <a:ext cx="4399259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И в производстве, и в ИТ: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бесконечные согласования и обсуждениях продукта с клиентом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никак не можете начать работать над продуктом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заказчик постоянно устраивает встречи, </a:t>
            </a:r>
            <a:r>
              <a:rPr lang="ru-RU" dirty="0" err="1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созвоны</a:t>
            </a: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, что-то согласовывает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F3798A4-426E-41A9-BB00-065D37308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076" y="1092654"/>
            <a:ext cx="2746667" cy="33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0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Потери при ненужной транспортировки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6" name="Google Shape;383;p5">
            <a:extLst>
              <a:ext uri="{FF2B5EF4-FFF2-40B4-BE49-F238E27FC236}">
                <a16:creationId xmlns:a16="http://schemas.microsoft.com/office/drawing/2014/main" id="{9232C8AF-38DD-4AC1-AC14-EDF40DDBB2DE}"/>
              </a:ext>
            </a:extLst>
          </p:cNvPr>
          <p:cNvSpPr txBox="1"/>
          <p:nvPr/>
        </p:nvSpPr>
        <p:spPr>
          <a:xfrm>
            <a:off x="540000" y="1141497"/>
            <a:ext cx="365100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На производстве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не отлажены процессы логистики запасных частей, комплектующих и прочих деталей, необходимых для сборки какого-то оборудования, машины и т.д.</a:t>
            </a:r>
          </a:p>
        </p:txBody>
      </p:sp>
      <p:sp>
        <p:nvSpPr>
          <p:cNvPr id="7" name="Google Shape;383;p5">
            <a:extLst>
              <a:ext uri="{FF2B5EF4-FFF2-40B4-BE49-F238E27FC236}">
                <a16:creationId xmlns:a16="http://schemas.microsoft.com/office/drawing/2014/main" id="{74B41556-E086-477E-9C7A-A2BAC5DF3E24}"/>
              </a:ext>
            </a:extLst>
          </p:cNvPr>
          <p:cNvSpPr txBox="1"/>
          <p:nvPr/>
        </p:nvSpPr>
        <p:spPr>
          <a:xfrm>
            <a:off x="4953002" y="1141497"/>
            <a:ext cx="3805956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ИТ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передача данных между большим количеством людей и систем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основная цель – сделать передачу информации быстрой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B450C2B-5804-4260-95DF-1511F2C01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3064688"/>
            <a:ext cx="3456876" cy="175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B5BF958D-2702-416C-A1AC-4C9EADE6E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11692"/>
            <a:ext cx="2262205" cy="169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66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Потери из-за лишних этапов обработки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48A49BAC-C37B-4D61-9450-4745CA88BD31}"/>
              </a:ext>
            </a:extLst>
          </p:cNvPr>
          <p:cNvSpPr txBox="1"/>
          <p:nvPr/>
        </p:nvSpPr>
        <p:spPr>
          <a:xfrm>
            <a:off x="540001" y="1210077"/>
            <a:ext cx="343002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На производстве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создание продукции с теми качествами, которые потребителю не нужны, и за которые он не готов платить</a:t>
            </a: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6711B701-0221-4913-BFCC-D5DC8CC7B263}"/>
              </a:ext>
            </a:extLst>
          </p:cNvPr>
          <p:cNvSpPr txBox="1"/>
          <p:nvPr/>
        </p:nvSpPr>
        <p:spPr>
          <a:xfrm>
            <a:off x="4843638" y="1210077"/>
            <a:ext cx="3760361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ИТ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это ненужные дополнительные работы по созданию продукта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д</a:t>
            </a: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окументирование, </a:t>
            </a: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</a:t>
            </a: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огласование, планирование, </a:t>
            </a: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</a:t>
            </a: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оставление отчётов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9CB5051-6482-4321-AACB-C6BD7C95A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13" y="2809719"/>
            <a:ext cx="1748016" cy="174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604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Потери из-за лишних запасов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7" name="Google Shape;383;p5">
            <a:extLst>
              <a:ext uri="{FF2B5EF4-FFF2-40B4-BE49-F238E27FC236}">
                <a16:creationId xmlns:a16="http://schemas.microsoft.com/office/drawing/2014/main" id="{6209B56A-7830-4946-B6DA-453348ACED21}"/>
              </a:ext>
            </a:extLst>
          </p:cNvPr>
          <p:cNvSpPr txBox="1"/>
          <p:nvPr/>
        </p:nvSpPr>
        <p:spPr>
          <a:xfrm>
            <a:off x="540000" y="1210077"/>
            <a:ext cx="382626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На производстве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приобретение и хранение излишних объёмов материалов, которые пока не нужны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складские запасы</a:t>
            </a:r>
            <a:endParaRPr lang="ru-RU" dirty="0">
              <a:effectLst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sp>
        <p:nvSpPr>
          <p:cNvPr id="10" name="Google Shape;383;p5">
            <a:extLst>
              <a:ext uri="{FF2B5EF4-FFF2-40B4-BE49-F238E27FC236}">
                <a16:creationId xmlns:a16="http://schemas.microsoft.com/office/drawing/2014/main" id="{98F2FDB8-2807-4FE0-B3C0-9DAF44FAAE28}"/>
              </a:ext>
            </a:extLst>
          </p:cNvPr>
          <p:cNvSpPr txBox="1"/>
          <p:nvPr/>
        </p:nvSpPr>
        <p:spPr>
          <a:xfrm>
            <a:off x="5023373" y="1210077"/>
            <a:ext cx="3580627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ИТ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незавершённая работа, которая потребила ресурсы, но не принесла ценности клиенту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код, который долго остаётся незавершённым – устаревает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B86F546-7298-47FF-AADB-AD5CE1995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841252"/>
            <a:ext cx="3826260" cy="191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D5F6B40C-434A-4AC0-A940-BA803A30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76" y="3333888"/>
            <a:ext cx="1317033" cy="11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95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>
            <a:spLocks noGrp="1"/>
          </p:cNvSpPr>
          <p:nvPr>
            <p:ph type="subTitle" idx="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12700" marR="118110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Давайте знакомиться!</a:t>
            </a:r>
            <a:endParaRPr/>
          </a:p>
        </p:txBody>
      </p:sp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235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chemeClr val="dk1"/>
                </a:solidFill>
              </a:rPr>
              <a:t>Игорь Зуриев</a:t>
            </a:r>
            <a:endParaRPr sz="1800" dirty="0"/>
          </a:p>
        </p:txBody>
      </p:sp>
      <p:sp>
        <p:nvSpPr>
          <p:cNvPr id="249" name="Google Shape;249;p46"/>
          <p:cNvSpPr txBox="1">
            <a:spLocks noGrp="1"/>
          </p:cNvSpPr>
          <p:nvPr>
            <p:ph type="subTitle" idx="1"/>
          </p:nvPr>
        </p:nvSpPr>
        <p:spPr>
          <a:xfrm>
            <a:off x="3805200" y="1029150"/>
            <a:ext cx="4798800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</a:rPr>
              <a:t>Project Manager / </a:t>
            </a:r>
            <a:r>
              <a:rPr lang="ru-RU" sz="1200" dirty="0">
                <a:solidFill>
                  <a:schemeClr val="dk2"/>
                </a:solidFill>
              </a:rPr>
              <a:t>АО «МАШ»</a:t>
            </a:r>
          </a:p>
        </p:txBody>
      </p:sp>
      <p:sp>
        <p:nvSpPr>
          <p:cNvPr id="250" name="Google Shape;250;p46"/>
          <p:cNvSpPr txBox="1">
            <a:spLocks noGrp="1"/>
          </p:cNvSpPr>
          <p:nvPr>
            <p:ph type="subTitle" idx="2"/>
          </p:nvPr>
        </p:nvSpPr>
        <p:spPr>
          <a:xfrm>
            <a:off x="3805200" y="1440000"/>
            <a:ext cx="4798800" cy="2336024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PM в строительных и финансовых ИТ-проектах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</a:rPr>
              <a:t>Декан факультета </a:t>
            </a:r>
            <a:r>
              <a:rPr lang="ru-RU" sz="1200" dirty="0" err="1">
                <a:solidFill>
                  <a:schemeClr val="dk1"/>
                </a:solidFill>
              </a:rPr>
              <a:t>GeekBrains</a:t>
            </a:r>
            <a:br>
              <a:rPr lang="ru-RU" sz="1200" dirty="0">
                <a:solidFill>
                  <a:schemeClr val="dk1"/>
                </a:solidFill>
              </a:rPr>
            </a:br>
            <a:r>
              <a:rPr lang="ru-RU" sz="1200" dirty="0">
                <a:solidFill>
                  <a:schemeClr val="dk1"/>
                </a:solidFill>
              </a:rPr>
              <a:t>«Руководитель проектов в строительстве»</a:t>
            </a:r>
            <a:endParaRPr sz="12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Лукойл, Проектный офис при Президенте одной из стран СНГ, Международный аэропорт Шереметьево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ИТ-проекты по автоматизации финансовых систем</a:t>
            </a: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endParaRPr lang="ru-RU" sz="1200" dirty="0">
              <a:solidFill>
                <a:schemeClr val="dk1"/>
              </a:solidFill>
            </a:endParaRPr>
          </a:p>
          <a:p>
            <a:pPr marL="374399" lvl="0" indent="-306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"/>
              <a:buChar char="💥"/>
            </a:pPr>
            <a:r>
              <a:rPr lang="ru-RU" sz="1200" dirty="0">
                <a:solidFill>
                  <a:schemeClr val="dk1"/>
                </a:solidFill>
              </a:rPr>
              <a:t>Проекты по строительству ГПЗ и магистрального газопровода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5A0682-7F3B-42C7-A243-8B794C523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2955009" cy="3867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13510B-EA5B-4FF1-8EBC-D12CBF6D5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314" y="3849689"/>
            <a:ext cx="1077310" cy="8166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B2E51D1-B9D3-473D-893B-10340C44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5594" y="3884218"/>
            <a:ext cx="1253867" cy="93287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73C8E07-8EB8-4C10-9E99-BC500AD28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580" y="4411970"/>
            <a:ext cx="997330" cy="50863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A8DE90-ECB9-4F4E-8727-8A1F17778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7867" y="4442273"/>
            <a:ext cx="558326" cy="3879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Потери из-за ненужных перемещений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09A36099-0730-4F3C-AC9E-62623033870D}"/>
              </a:ext>
            </a:extLst>
          </p:cNvPr>
          <p:cNvSpPr txBox="1"/>
          <p:nvPr/>
        </p:nvSpPr>
        <p:spPr>
          <a:xfrm>
            <a:off x="540000" y="1065300"/>
            <a:ext cx="3361440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На производстве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ненужные движения людей из-за нерациональной организации или хаотичности расположения рабочего пространства</a:t>
            </a: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011EAF1A-37D1-4DED-8508-2840EDFC9724}"/>
              </a:ext>
            </a:extLst>
          </p:cNvPr>
          <p:cNvSpPr txBox="1"/>
          <p:nvPr/>
        </p:nvSpPr>
        <p:spPr>
          <a:xfrm>
            <a:off x="4691327" y="1071420"/>
            <a:ext cx="3286813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 ИТ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передача ответственности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многозадачность команды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использование множества мессенджеров для обмена корпоративными данными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6E711E5-82CD-4452-8916-66B5D5FD1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955" y="3001714"/>
            <a:ext cx="3136779" cy="166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74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Потери из-за дефектов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A1731F8-BE31-4E04-984B-1B78952EC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218" y="1155131"/>
            <a:ext cx="2985815" cy="361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887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Потери из-за нереализованного потенциала сотрудников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83;p5">
            <a:extLst>
              <a:ext uri="{FF2B5EF4-FFF2-40B4-BE49-F238E27FC236}">
                <a16:creationId xmlns:a16="http://schemas.microsoft.com/office/drawing/2014/main" id="{729EF5D9-77FE-42EC-B730-30343301C52E}"/>
              </a:ext>
            </a:extLst>
          </p:cNvPr>
          <p:cNvSpPr txBox="1"/>
          <p:nvPr/>
        </p:nvSpPr>
        <p:spPr>
          <a:xfrm>
            <a:off x="540000" y="1461537"/>
            <a:ext cx="3955800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каждый человек должен быть на своём месте</a:t>
            </a:r>
          </a:p>
          <a:p>
            <a:pPr marL="536575" marR="0" lvl="0" indent="-536575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lang="ru-RU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каждый человек должен </a:t>
            </a:r>
            <a:r>
              <a:rPr lang="ru-RU" dirty="0"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постоянно совершенствоваться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CFE4308-0229-4C79-8DA5-1E9D2620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828" y="1461537"/>
            <a:ext cx="3767172" cy="282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645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Практические шаги к внедрению</a:t>
            </a:r>
            <a:br>
              <a:rPr lang="ru-RU" dirty="0"/>
            </a:br>
            <a:r>
              <a:rPr lang="ru-RU" dirty="0" err="1"/>
              <a:t>Lean</a:t>
            </a:r>
            <a:r>
              <a:rPr lang="ru-RU" dirty="0"/>
              <a:t> Software Development</a:t>
            </a:r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7931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1.</a:t>
            </a: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C</a:t>
            </a:r>
            <a:r>
              <a:rPr lang="ru-RU" sz="1800" b="1" dirty="0" err="1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тандартизировать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программный код 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1C9AA439-0B52-4479-8A33-F0E048046A6A}"/>
              </a:ext>
            </a:extLst>
          </p:cNvPr>
          <p:cNvSpPr txBox="1"/>
          <p:nvPr/>
        </p:nvSpPr>
        <p:spPr>
          <a:xfrm>
            <a:off x="1067098" y="1525350"/>
            <a:ext cx="700980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6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определенные заранее стандарты в наименовании переменных и классов, создании кода, файловых структурах и т. д.</a:t>
            </a:r>
            <a:endParaRPr lang="ru-RU" sz="1600" b="1" i="1" dirty="0">
              <a:solidFill>
                <a:schemeClr val="bg2"/>
              </a:solidFill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7DF3546-2D5D-4AD6-85F8-44A9CBD41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098" y="2786847"/>
            <a:ext cx="6846934" cy="181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87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2.</a:t>
            </a: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Использовать парное программирование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7EDB321-80CB-4A34-AACE-4B8761D8F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40" y="1276351"/>
            <a:ext cx="7152420" cy="345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90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3. Встраивать защиту от ошибок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C05D3F-B814-4C3D-8974-F205BA95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820" y="1350547"/>
            <a:ext cx="4597476" cy="334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5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4. Автоматизировать рутинные задачи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42380E-9E8E-43FF-BD52-FA907F53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340" y="1304864"/>
            <a:ext cx="6291735" cy="34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29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5. Практиковать непрерывную интеграцию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7FB41A1-ED91-453E-9320-D57EAB71D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680" y="1428062"/>
            <a:ext cx="5991564" cy="31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35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Это всё круто, но с чего начать?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2286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</a:t>
            </a:r>
            <a:endParaRPr dirty="0"/>
          </a:p>
        </p:txBody>
      </p:sp>
      <p:sp>
        <p:nvSpPr>
          <p:cNvPr id="276" name="Google Shape;276;p48"/>
          <p:cNvSpPr txBox="1">
            <a:spLocks noGrp="1"/>
          </p:cNvSpPr>
          <p:nvPr>
            <p:ph type="subTitle" idx="24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r>
              <a:rPr lang="en-US" dirty="0"/>
              <a:t>Bootcamp. Project manager</a:t>
            </a:r>
          </a:p>
        </p:txBody>
      </p:sp>
      <p:sp>
        <p:nvSpPr>
          <p:cNvPr id="80" name="Google Shape;360;p50">
            <a:extLst>
              <a:ext uri="{FF2B5EF4-FFF2-40B4-BE49-F238E27FC236}">
                <a16:creationId xmlns:a16="http://schemas.microsoft.com/office/drawing/2014/main" id="{6F3494B2-8D1C-4D28-A759-8E373A592E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8799" y="1040400"/>
            <a:ext cx="41029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С чего начать свой первый проект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заинтересованные стороны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Бизнес-функциональные требования, Техническое задание и Product Vision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содержание проекта и содержание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дорожная карта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сформировать иерархическую структуру работ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построить план-график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идентифицировать и оценить риски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Как определить команду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/>
            </a:pPr>
            <a:r>
              <a:rPr lang="ru-RU" sz="1200" dirty="0">
                <a:solidFill>
                  <a:schemeClr val="tx1"/>
                </a:solidFill>
              </a:rPr>
              <a:t>Что такое Устав проекта</a:t>
            </a:r>
          </a:p>
        </p:txBody>
      </p:sp>
      <p:sp>
        <p:nvSpPr>
          <p:cNvPr id="81" name="Google Shape;360;p50">
            <a:extLst>
              <a:ext uri="{FF2B5EF4-FFF2-40B4-BE49-F238E27FC236}">
                <a16:creationId xmlns:a16="http://schemas.microsoft.com/office/drawing/2014/main" id="{41A18D62-4572-443E-8E9C-564F3D290171}"/>
              </a:ext>
            </a:extLst>
          </p:cNvPr>
          <p:cNvSpPr txBox="1">
            <a:spLocks/>
          </p:cNvSpPr>
          <p:nvPr/>
        </p:nvSpPr>
        <p:spPr>
          <a:xfrm>
            <a:off x="4725783" y="1040400"/>
            <a:ext cx="4201241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начать реализацию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Традиционные методологии разработки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Итеративная разработка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делать, если сроки проекта близки к провалу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b="1" dirty="0">
                <a:solidFill>
                  <a:schemeClr val="accent1"/>
                </a:solidFill>
              </a:rPr>
              <a:t>Как выстроить работу команды так, чтобы всё успеть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комбинировать различные методологии управления разработкой продукта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Управление командой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Что нужно для завершения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проанализировать свой проект при его завершении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r>
              <a:rPr lang="ru-RU" sz="1200" dirty="0">
                <a:solidFill>
                  <a:schemeClr val="dk1"/>
                </a:solidFill>
              </a:rPr>
              <a:t>Как извлечь опыт из своего проекта</a:t>
            </a:r>
          </a:p>
          <a:p>
            <a:pPr marL="410700" indent="-342900">
              <a:lnSpc>
                <a:spcPct val="150000"/>
              </a:lnSpc>
              <a:buClr>
                <a:schemeClr val="accent1"/>
              </a:buClr>
              <a:buSzPct val="100000"/>
              <a:buFont typeface="+mj-lt"/>
              <a:buAutoNum type="arabicPeriod" startAt="11"/>
            </a:pPr>
            <a:endParaRPr lang="ru-RU"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Картографирование потоков создания ценности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83;p5">
            <a:extLst>
              <a:ext uri="{FF2B5EF4-FFF2-40B4-BE49-F238E27FC236}">
                <a16:creationId xmlns:a16="http://schemas.microsoft.com/office/drawing/2014/main" id="{A44CE082-D338-4AA9-9B9B-CEA98C21DD19}"/>
              </a:ext>
            </a:extLst>
          </p:cNvPr>
          <p:cNvSpPr txBox="1"/>
          <p:nvPr/>
        </p:nvSpPr>
        <p:spPr>
          <a:xfrm>
            <a:off x="540000" y="1234778"/>
            <a:ext cx="5548380" cy="283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600" b="1" i="1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Поток создания ценности</a:t>
            </a:r>
            <a:r>
              <a:rPr lang="ru-RU" sz="1600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</a:t>
            </a:r>
            <a:r>
              <a:rPr lang="ru-RU" sz="16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– последовательность шагов, осуществление которых необходимо для того, чтобы предоставить продукт или услуги пользователям.</a:t>
            </a:r>
          </a:p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endParaRPr lang="en-US" sz="16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600" b="1" dirty="0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Value </a:t>
            </a:r>
            <a:r>
              <a:rPr lang="ru-RU" sz="1600" b="1" dirty="0" err="1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stream</a:t>
            </a:r>
            <a:r>
              <a:rPr lang="ru-RU" sz="1600" b="1" dirty="0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mapping</a:t>
            </a:r>
            <a:r>
              <a:rPr lang="en-US" sz="1600" b="1" dirty="0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(</a:t>
            </a:r>
            <a:r>
              <a:rPr lang="ru-RU" sz="1600" b="1" dirty="0">
                <a:solidFill>
                  <a:srgbClr val="FF000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VSM)</a:t>
            </a:r>
            <a:endParaRPr lang="en-US" sz="1600" b="1" dirty="0">
              <a:solidFill>
                <a:srgbClr val="FF0000"/>
              </a:solidFill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endParaRPr lang="ru-RU" sz="1600" dirty="0"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  <a:p>
            <a:pPr marR="0" lvl="0" defTabSz="914400" rtl="0" eaLnBrk="1" fontAlgn="auto" latinLnBrk="0" hangingPunct="1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00000"/>
              <a:tabLst/>
              <a:defRPr/>
            </a:pPr>
            <a:r>
              <a:rPr lang="ru-RU" sz="1600" i="1" dirty="0">
                <a:solidFill>
                  <a:schemeClr val="accent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Нам нужно нарисовать карту потоков создания ценности при нашей разработке ИТ-продукта.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4968EC8-4A94-4492-AA86-CFB1E41E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699" y="2232606"/>
            <a:ext cx="2514175" cy="167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095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F73030-DD4C-48A2-8615-18166C1FE0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" y="781050"/>
            <a:ext cx="8575475" cy="4066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1433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3 блока при создании Карты </a:t>
            </a: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VSM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383;p5">
            <a:extLst>
              <a:ext uri="{FF2B5EF4-FFF2-40B4-BE49-F238E27FC236}">
                <a16:creationId xmlns:a16="http://schemas.microsoft.com/office/drawing/2014/main" id="{A44CE082-D338-4AA9-9B9B-CEA98C21DD19}"/>
              </a:ext>
            </a:extLst>
          </p:cNvPr>
          <p:cNvSpPr txBox="1"/>
          <p:nvPr/>
        </p:nvSpPr>
        <p:spPr>
          <a:xfrm>
            <a:off x="540000" y="1234778"/>
            <a:ext cx="7240020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spcBef>
                <a:spcPts val="600"/>
              </a:spcBef>
              <a:buClr>
                <a:srgbClr val="FF0000"/>
              </a:buClr>
              <a:buFont typeface="+mj-lt"/>
              <a:buAutoNum type="arabicPeriod"/>
            </a:pPr>
            <a:r>
              <a:rPr lang="ru-RU" b="1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Производственный или процессный поток</a:t>
            </a:r>
          </a:p>
          <a:p>
            <a:pPr marL="357188" lvl="0">
              <a:spcBef>
                <a:spcPts val="600"/>
              </a:spcBef>
              <a:buClr>
                <a:srgbClr val="FF0000"/>
              </a:buClr>
            </a:pPr>
            <a:r>
              <a:rPr lang="ru-RU" dirty="0">
                <a:solidFill>
                  <a:srgbClr val="2C2D3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Т</a:t>
            </a:r>
            <a:r>
              <a:rPr lang="ru-RU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радиционная блок-схема, в которой слева направо фиксируется путь создания ценности продукта.</a:t>
            </a:r>
          </a:p>
          <a:p>
            <a:pPr marL="342900" lvl="0" indent="-342900">
              <a:spcBef>
                <a:spcPts val="600"/>
              </a:spcBef>
              <a:buClr>
                <a:srgbClr val="FF0000"/>
              </a:buClr>
              <a:buFont typeface="+mj-lt"/>
              <a:buAutoNum type="arabicPeriod" startAt="2"/>
            </a:pPr>
            <a:r>
              <a:rPr lang="ru-RU" b="1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Информационный или коммуникационный поток</a:t>
            </a:r>
          </a:p>
          <a:p>
            <a:pPr marL="357188" lvl="0">
              <a:spcBef>
                <a:spcPts val="600"/>
              </a:spcBef>
              <a:buClr>
                <a:srgbClr val="FF0000"/>
              </a:buClr>
            </a:pPr>
            <a:r>
              <a:rPr lang="ru-RU" dirty="0">
                <a:solidFill>
                  <a:srgbClr val="2C2D3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В</a:t>
            </a:r>
            <a:r>
              <a:rPr lang="ru-RU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верхней части карты потока создания ценности стрелками изображаются потоки информации, которые происходят параллельно с разработкой продукта.</a:t>
            </a:r>
          </a:p>
          <a:p>
            <a:pPr marL="342900" lvl="0" indent="-342900">
              <a:spcBef>
                <a:spcPts val="600"/>
              </a:spcBef>
              <a:buClr>
                <a:srgbClr val="FF0000"/>
              </a:buClr>
              <a:buFont typeface="+mj-lt"/>
              <a:buAutoNum type="arabicPeriod" startAt="3"/>
            </a:pPr>
            <a:r>
              <a:rPr lang="ru-RU" b="1" dirty="0" err="1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Timeline</a:t>
            </a:r>
            <a:r>
              <a:rPr lang="ru-RU" b="1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и расстояния</a:t>
            </a:r>
          </a:p>
          <a:p>
            <a:pPr marL="357188" lvl="0">
              <a:spcBef>
                <a:spcPts val="600"/>
              </a:spcBef>
              <a:buClr>
                <a:srgbClr val="FF0000"/>
              </a:buClr>
            </a:pPr>
            <a:r>
              <a:rPr lang="ru-RU" dirty="0">
                <a:solidFill>
                  <a:srgbClr val="2C2D3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Л</a:t>
            </a:r>
            <a:r>
              <a:rPr lang="ru-RU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инии, которые рисуются в нижней части карты. Линия времени делится на верхнюю и нижнюю части. Сверху отображается </a:t>
            </a:r>
            <a:r>
              <a:rPr lang="ru-RU" dirty="0" err="1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Lead</a:t>
            </a:r>
            <a:r>
              <a:rPr lang="ru-RU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</a:t>
            </a:r>
            <a:r>
              <a:rPr lang="ru-RU" dirty="0" err="1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time</a:t>
            </a:r>
            <a:r>
              <a:rPr lang="ru-RU" dirty="0">
                <a:solidFill>
                  <a:srgbClr val="2C2D30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,</a:t>
            </a:r>
            <a:r>
              <a:rPr lang="ru-RU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снизу – </a:t>
            </a:r>
            <a:r>
              <a:rPr lang="ru-RU" dirty="0" err="1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Cycle</a:t>
            </a:r>
            <a:r>
              <a:rPr lang="ru-RU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</a:t>
            </a:r>
            <a:r>
              <a:rPr lang="ru-RU" dirty="0" err="1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time</a:t>
            </a:r>
            <a:r>
              <a:rPr lang="ru-RU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4182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Lead Time 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и </a:t>
            </a: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Cycle Time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6" name="Google Shape;383;p5">
            <a:extLst>
              <a:ext uri="{FF2B5EF4-FFF2-40B4-BE49-F238E27FC236}">
                <a16:creationId xmlns:a16="http://schemas.microsoft.com/office/drawing/2014/main" id="{2859AD16-1A83-4A91-A21F-12AC5FBDFCA8}"/>
              </a:ext>
            </a:extLst>
          </p:cNvPr>
          <p:cNvSpPr txBox="1"/>
          <p:nvPr/>
        </p:nvSpPr>
        <p:spPr>
          <a:xfrm>
            <a:off x="4820446" y="1210077"/>
            <a:ext cx="294433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0000"/>
              </a:buClr>
            </a:pPr>
            <a:r>
              <a:rPr lang="ru-RU" sz="1200" b="1" dirty="0" err="1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Cycle</a:t>
            </a:r>
            <a:r>
              <a:rPr lang="ru-RU" sz="1200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Time</a:t>
            </a:r>
            <a:r>
              <a:rPr lang="ru-RU" sz="1200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</a:t>
            </a:r>
            <a:r>
              <a:rPr lang="ru-RU" sz="1200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– это время, которое тратится на весь внутренний процесс (сборка и т.п.)</a:t>
            </a:r>
            <a:endParaRPr lang="en-US" sz="1200" dirty="0">
              <a:solidFill>
                <a:srgbClr val="2C2D30"/>
              </a:solidFill>
              <a:effectLst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</a:endParaRPr>
          </a:p>
        </p:txBody>
      </p:sp>
      <p:sp>
        <p:nvSpPr>
          <p:cNvPr id="7" name="Google Shape;383;p5">
            <a:extLst>
              <a:ext uri="{FF2B5EF4-FFF2-40B4-BE49-F238E27FC236}">
                <a16:creationId xmlns:a16="http://schemas.microsoft.com/office/drawing/2014/main" id="{3E676339-BC7B-444D-BAFC-28CFD57F77E5}"/>
              </a:ext>
            </a:extLst>
          </p:cNvPr>
          <p:cNvSpPr txBox="1"/>
          <p:nvPr/>
        </p:nvSpPr>
        <p:spPr>
          <a:xfrm>
            <a:off x="540000" y="1210077"/>
            <a:ext cx="343002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0000"/>
              </a:buClr>
            </a:pPr>
            <a:r>
              <a:rPr lang="ru-RU" sz="1200" b="1" dirty="0" err="1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Lead</a:t>
            </a:r>
            <a:r>
              <a:rPr lang="ru-RU" sz="1200" b="1" dirty="0">
                <a:solidFill>
                  <a:schemeClr val="accent1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Time </a:t>
            </a:r>
            <a:r>
              <a:rPr lang="ru-RU" sz="1200" dirty="0">
                <a:solidFill>
                  <a:srgbClr val="2C2D30"/>
                </a:solidFill>
                <a:effectLst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– это время, требуемое на весь процесс, т.е. от получения заказа клиента и до доставки конечного продукта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031C12-7E0A-4EAC-898B-51AA342D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19" y="2196617"/>
            <a:ext cx="6655721" cy="255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2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Пример </a:t>
            </a:r>
            <a:r>
              <a:rPr lang="en-US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VS</a:t>
            </a:r>
            <a:r>
              <a:rPr lang="en-US" b="1" dirty="0"/>
              <a:t>M</a:t>
            </a:r>
            <a:r>
              <a:rPr lang="ru-RU" sz="1800" b="1" dirty="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-карты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DBD7E0-A4AD-48AB-88DD-51D4E1860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629" y="1149116"/>
            <a:ext cx="6567528" cy="368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3433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/>
              <a:t>Где рисовать карты VSM</a:t>
            </a: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5" name="Google Shape;188;p35">
            <a:extLst>
              <a:ext uri="{FF2B5EF4-FFF2-40B4-BE49-F238E27FC236}">
                <a16:creationId xmlns:a16="http://schemas.microsoft.com/office/drawing/2014/main" id="{A64E3E14-20D8-4ED8-B279-B5CF7C80FFCC}"/>
              </a:ext>
            </a:extLst>
          </p:cNvPr>
          <p:cNvSpPr txBox="1">
            <a:spLocks/>
          </p:cNvSpPr>
          <p:nvPr/>
        </p:nvSpPr>
        <p:spPr>
          <a:xfrm>
            <a:off x="540000" y="1183500"/>
            <a:ext cx="529692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chemeClr val="tx1"/>
                </a:solidFill>
              </a:rPr>
              <a:t>Lucidchart (https://www.lucidchart.com/pages/)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chemeClr val="tx1"/>
                </a:solidFill>
              </a:rPr>
              <a:t>Atlassian (https://www.atlassian.com/software/confluence)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chemeClr val="tx1"/>
                </a:solidFill>
              </a:rPr>
              <a:t>SmartDraw (https://www.smartdraw.com/)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chemeClr val="tx1"/>
                </a:solidFill>
              </a:rPr>
              <a:t>Creately (https://creately.com/)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chemeClr val="tx1"/>
                </a:solidFill>
              </a:rPr>
              <a:t>Visual Paradigm (https://www.visual-paradigm.com/)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s-ES" sz="1200" dirty="0">
                <a:solidFill>
                  <a:schemeClr val="tx1"/>
                </a:solidFill>
              </a:rPr>
              <a:t>EdrawMax (https://www.edrawsoft.com/edraw-max/)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200" i="1" dirty="0">
                <a:solidFill>
                  <a:schemeClr val="tx1"/>
                </a:solidFill>
              </a:rPr>
              <a:t>Draw.io</a:t>
            </a:r>
            <a:endParaRPr lang="ru-RU" sz="1200" i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ru-RU" sz="12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r>
              <a:rPr lang="ru-RU" sz="1200" dirty="0">
                <a:solidFill>
                  <a:schemeClr val="tx1"/>
                </a:solidFill>
              </a:rPr>
              <a:t>Visual </a:t>
            </a:r>
            <a:r>
              <a:rPr lang="ru-RU" sz="1200" dirty="0" err="1">
                <a:solidFill>
                  <a:schemeClr val="tx1"/>
                </a:solidFill>
              </a:rPr>
              <a:t>Paradigm</a:t>
            </a:r>
            <a:r>
              <a:rPr lang="ru-RU" sz="1200" dirty="0">
                <a:solidFill>
                  <a:schemeClr val="tx1"/>
                </a:solidFill>
              </a:rPr>
              <a:t> (онлайн-версия):</a:t>
            </a:r>
            <a:endParaRPr lang="ru-RU" sz="1200" i="1" dirty="0">
              <a:solidFill>
                <a:schemeClr val="tx1"/>
              </a:solidFill>
            </a:endParaRPr>
          </a:p>
          <a:p>
            <a:pPr marL="266700"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 sz="1200" i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https://online.visual-paradigm.com/app/diagrams/#diagram:proj=0&amp;type=ValueStreamMapping&amp;width=11&amp;height=8.5&amp;unit=inch</a:t>
            </a:r>
            <a:endParaRPr lang="ru-RU" sz="1200" i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SzPct val="100000"/>
              <a:buFont typeface="Wingdings" panose="05000000000000000000" pitchFamily="2" charset="2"/>
              <a:buChar char="Ø"/>
            </a:pPr>
            <a:endParaRPr lang="en-US" sz="1200" i="1" dirty="0">
              <a:solidFill>
                <a:schemeClr val="tx1"/>
              </a:solidFill>
            </a:endParaRPr>
          </a:p>
        </p:txBody>
      </p:sp>
      <p:pic>
        <p:nvPicPr>
          <p:cNvPr id="6" name="Google Shape;1103;p105" descr="preencoded.png">
            <a:extLst>
              <a:ext uri="{FF2B5EF4-FFF2-40B4-BE49-F238E27FC236}">
                <a16:creationId xmlns:a16="http://schemas.microsoft.com/office/drawing/2014/main" id="{AD365E34-6DAE-4BCB-820C-EDA9EAD999B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66410" y="1903095"/>
            <a:ext cx="2838450" cy="1442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7388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Кейсы</a:t>
            </a:r>
          </a:p>
        </p:txBody>
      </p:sp>
      <p:sp>
        <p:nvSpPr>
          <p:cNvPr id="463" name="Google Shape;463;p6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3597599-5D7B-447A-93B5-AC554CFFD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755" y="1100380"/>
            <a:ext cx="5055496" cy="33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270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540000" y="180375"/>
            <a:ext cx="8064000" cy="36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</a:t>
            </a:r>
            <a:endParaRPr dirty="0"/>
          </a:p>
        </p:txBody>
      </p:sp>
      <p:sp>
        <p:nvSpPr>
          <p:cNvPr id="194" name="Google Shape;194;p36"/>
          <p:cNvSpPr txBox="1">
            <a:spLocks noGrp="1"/>
          </p:cNvSpPr>
          <p:nvPr>
            <p:ph type="subTitle" idx="2"/>
          </p:nvPr>
        </p:nvSpPr>
        <p:spPr>
          <a:xfrm>
            <a:off x="540000" y="720725"/>
            <a:ext cx="8064000" cy="399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2C2D30"/>
                </a:solidFill>
              </a:rPr>
              <a:t>Вы работаете в команде проекта по внедрению автоматизированной системы бюджетирования в компании на базе программного обеспечения SAP. Ваша основная задача - внедрить новую систему с минимальными потерями времени обработки данных. Вы приступили к изучению процессов формирования ежегодного бюджета компании и увидели следующую картину: </a:t>
            </a:r>
            <a:r>
              <a:rPr lang="ru-RU" sz="1200" b="1">
                <a:solidFill>
                  <a:srgbClr val="2C2D30"/>
                </a:solidFill>
              </a:rPr>
              <a:t>Ежегодно финансовый отдел формирует бюджет компании. Вся процедура формирования, утверждения финального бюджета и доведения его до сведения заинтересованных сторон занимает 5 месяцев.</a:t>
            </a:r>
            <a:endParaRPr sz="1200" b="1">
              <a:solidFill>
                <a:srgbClr val="2C2D3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C2D30"/>
              </a:buClr>
              <a:buSzPts val="1200"/>
              <a:buAutoNum type="arabicPeriod"/>
            </a:pPr>
            <a:r>
              <a:rPr lang="ru-RU" sz="1200">
                <a:solidFill>
                  <a:srgbClr val="2C2D30"/>
                </a:solidFill>
              </a:rPr>
              <a:t>Сначала финансовый отдел направляет письмо во все подразделения компании с просьбой предоставить данные по предстоящим расходам на следующий год. В запрос вкладывается Excel-файл. Каждое подразделение заполняет данный файл и отправляет его обратно. Специалист финансового отдела открывает каждое письмо и переносит данные в свой Excel-файл. Так как таких подразделений в компании много, на это уходит около 2-х месяцев.</a:t>
            </a:r>
            <a:endParaRPr sz="1200">
              <a:solidFill>
                <a:srgbClr val="2C2D3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200"/>
              <a:buAutoNum type="arabicPeriod"/>
            </a:pPr>
            <a:r>
              <a:rPr lang="ru-RU" sz="1200">
                <a:solidFill>
                  <a:srgbClr val="2C2D30"/>
                </a:solidFill>
              </a:rPr>
              <a:t>Затем в течение следующего месяца второй специалист финансового отдела переносит данные из этого Excel-файла в специальную форму бюджета (тоже Excel-файл).</a:t>
            </a:r>
            <a:endParaRPr sz="1200">
              <a:solidFill>
                <a:srgbClr val="2C2D3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200"/>
              <a:buAutoNum type="arabicPeriod"/>
            </a:pPr>
            <a:r>
              <a:rPr lang="ru-RU" sz="1200">
                <a:solidFill>
                  <a:srgbClr val="2C2D30"/>
                </a:solidFill>
              </a:rPr>
              <a:t>Данный файл с бюджетом компании многократно пересматривается и утверждается Советом директоров компании в течение месяца.</a:t>
            </a:r>
            <a:endParaRPr sz="1200">
              <a:solidFill>
                <a:srgbClr val="2C2D3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2D30"/>
              </a:buClr>
              <a:buSzPts val="1200"/>
              <a:buAutoNum type="arabicPeriod"/>
            </a:pPr>
            <a:r>
              <a:rPr lang="ru-RU" sz="1200">
                <a:solidFill>
                  <a:srgbClr val="2C2D30"/>
                </a:solidFill>
              </a:rPr>
              <a:t>После утверждения третий специалист финансового отдела должен проинформировать каждое подразделение об утверждённом бюджете в разрезе только тех статей, которые касаются конкретное подразделение. Для этого он вырезает статьи каждого подразделения и направляет эти данные в виде Excel-таблички. На это уходит ещё месяц.</a:t>
            </a:r>
            <a:endParaRPr sz="1200">
              <a:solidFill>
                <a:srgbClr val="2C2D3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C2D30"/>
              </a:solidFill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C2D3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0000" y="58922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К</a:t>
            </a:r>
            <a:r>
              <a:rPr kumimoji="0" lang="ru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ейс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7" name="Google Shape;447;p60"/>
          <p:cNvSpPr txBox="1"/>
          <p:nvPr/>
        </p:nvSpPr>
        <p:spPr>
          <a:xfrm>
            <a:off x="540000" y="1041020"/>
            <a:ext cx="3908014" cy="1775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kumimoji="0" lang="ru-RU" sz="3200" b="1" i="0" u="none" strike="noStrike" kern="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Хаос!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endParaRPr lang="ru-RU" sz="3200" b="1" dirty="0">
              <a:solidFill>
                <a:srgbClr val="8D46F6"/>
              </a:solidFill>
              <a:latin typeface="IBM Plex Sans"/>
              <a:sym typeface="IBM Plex Sans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tabLst/>
              <a:defRPr/>
            </a:pPr>
            <a:r>
              <a:rPr lang="ru-RU" sz="1800" b="1" dirty="0">
                <a:solidFill>
                  <a:schemeClr val="tx1"/>
                </a:solidFill>
                <a:latin typeface="IBM Plex Sans"/>
                <a:sym typeface="IBM Plex Sans"/>
              </a:rPr>
              <a:t>Нужно отладить процессы и автоматизировать их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054;p101" descr="preencoded.png">
            <a:extLst>
              <a:ext uri="{FF2B5EF4-FFF2-40B4-BE49-F238E27FC236}">
                <a16:creationId xmlns:a16="http://schemas.microsoft.com/office/drawing/2014/main" id="{D3AD6C7A-4915-4300-A0BD-A12727F064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5401" y="636386"/>
            <a:ext cx="4006311" cy="348711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304666-5208-486B-9113-E5B43A2339FC}"/>
              </a:ext>
            </a:extLst>
          </p:cNvPr>
          <p:cNvSpPr txBox="1"/>
          <p:nvPr/>
        </p:nvSpPr>
        <p:spPr>
          <a:xfrm>
            <a:off x="5627641" y="2315175"/>
            <a:ext cx="2581830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ctr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1"/>
                </a:solidFill>
              </a:rPr>
              <a:t>Нарисуем</a:t>
            </a:r>
          </a:p>
          <a:p>
            <a:pPr marL="0" lvl="0" indent="0" algn="ctr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1"/>
                </a:solidFill>
              </a:rPr>
              <a:t>VSM</a:t>
            </a:r>
            <a:r>
              <a:rPr lang="ru-RU" sz="2000" b="1" dirty="0">
                <a:solidFill>
                  <a:schemeClr val="accent1"/>
                </a:solidFill>
              </a:rPr>
              <a:t>-карту</a:t>
            </a:r>
          </a:p>
          <a:p>
            <a:pPr marL="0" lvl="0" indent="0" algn="ctr" rtl="0">
              <a:lnSpc>
                <a:spcPct val="150000"/>
              </a:lnSpc>
              <a:spcAft>
                <a:spcPts val="0"/>
              </a:spcAft>
              <a:buNone/>
            </a:pPr>
            <a:r>
              <a:rPr lang="ru-RU" sz="2000" b="1" dirty="0">
                <a:solidFill>
                  <a:schemeClr val="accent1"/>
                </a:solidFill>
              </a:rPr>
              <a:t>до и после</a:t>
            </a:r>
          </a:p>
        </p:txBody>
      </p:sp>
    </p:spTree>
    <p:extLst>
      <p:ext uri="{BB962C8B-B14F-4D97-AF65-F5344CB8AC3E}">
        <p14:creationId xmlns:p14="http://schemas.microsoft.com/office/powerpoint/2010/main" val="307299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99999">
            <a:off x="5331775" y="2692850"/>
            <a:ext cx="2243725" cy="16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3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3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3" name="Google Shape;433;p5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4" name="Google Shape;434;p5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 txBox="1"/>
          <p:nvPr/>
        </p:nvSpPr>
        <p:spPr>
          <a:xfrm>
            <a:off x="541775" y="720000"/>
            <a:ext cx="38520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FF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Важная информация</a:t>
            </a:r>
            <a:endParaRPr sz="1800" dirty="0">
              <a:solidFill>
                <a:srgbClr val="FF0000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8" name="Google Shape;448;p60"/>
          <p:cNvSpPr txBox="1"/>
          <p:nvPr/>
        </p:nvSpPr>
        <p:spPr>
          <a:xfrm>
            <a:off x="540000" y="1604125"/>
            <a:ext cx="355892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</a:pPr>
            <a:r>
              <a:rPr lang="ru-RU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Пройди все 20 семинаров и получи крутые штуки от </a:t>
            </a:r>
            <a:r>
              <a:rPr lang="en-US" sz="2000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GB</a:t>
            </a:r>
            <a:endParaRPr sz="2000" b="1" dirty="0">
              <a:solidFill>
                <a:schemeClr val="accent1"/>
              </a:solidFill>
            </a:endParaRPr>
          </a:p>
        </p:txBody>
      </p:sp>
      <p:sp>
        <p:nvSpPr>
          <p:cNvPr id="449" name="Google Shape;449;p6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4032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8" name="Google Shape;1105;p105" descr="preencoded.png">
            <a:extLst>
              <a:ext uri="{FF2B5EF4-FFF2-40B4-BE49-F238E27FC236}">
                <a16:creationId xmlns:a16="http://schemas.microsoft.com/office/drawing/2014/main" id="{391ED9AA-78FD-4C8D-A91B-02963AB27C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066" y="1293462"/>
            <a:ext cx="3557149" cy="3069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1242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Поделитесь с нами обратной связью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210200"/>
            <a:ext cx="6488188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В формате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8D46F6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ДТП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Достижения 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Трудности</a:t>
            </a:r>
          </a:p>
          <a:p>
            <a:pPr marL="447675" marR="0" lvl="0" indent="-4476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</a:rPr>
              <a:t>Предложения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5A3ADB-7295-43BF-B01F-AAF52E0E0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055" y="2703942"/>
            <a:ext cx="5261945" cy="195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109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Давайте развивать профессионалов в ИТ-сфере вместе!</a:t>
            </a:r>
            <a:endParaRPr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18" name="Google Shape;383;p5">
            <a:extLst>
              <a:ext uri="{FF2B5EF4-FFF2-40B4-BE49-F238E27FC236}">
                <a16:creationId xmlns:a16="http://schemas.microsoft.com/office/drawing/2014/main" id="{FFFE6108-761C-4491-98C5-8D11D5C711F7}"/>
              </a:ext>
            </a:extLst>
          </p:cNvPr>
          <p:cNvSpPr txBox="1"/>
          <p:nvPr/>
        </p:nvSpPr>
        <p:spPr>
          <a:xfrm>
            <a:off x="540000" y="1177730"/>
            <a:ext cx="806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buFontTx/>
              <a:buNone/>
              <a:tabLst/>
              <a:defRPr/>
            </a:pP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Расскажите о том, чем мы с вами занимаемся и что изучаем</a:t>
            </a:r>
            <a:r>
              <a:rPr lang="en-US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 – </a:t>
            </a:r>
            <a:r>
              <a:rPr lang="ru-RU" sz="1500" i="1" kern="1200" dirty="0"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rPr>
              <a:t>поделитесь своим опытом</a:t>
            </a:r>
            <a:endParaRPr kumimoji="0" lang="ru-RU" sz="1500" b="1" i="1" u="none" strike="noStrike" kern="1200" cap="none" spc="0" normalizeH="0" baseline="0" noProof="0" dirty="0">
              <a:ln>
                <a:noFill/>
              </a:ln>
              <a:solidFill>
                <a:srgbClr val="8D46F6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2BEBFF-0979-4B94-8BB3-553C0DA63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673" y="1914008"/>
            <a:ext cx="1265030" cy="396274"/>
          </a:xfrm>
          <a:prstGeom prst="rect">
            <a:avLst/>
          </a:prstGeom>
        </p:spPr>
      </p:pic>
      <p:sp>
        <p:nvSpPr>
          <p:cNvPr id="8" name="Google Shape;383;p5">
            <a:extLst>
              <a:ext uri="{FF2B5EF4-FFF2-40B4-BE49-F238E27FC236}">
                <a16:creationId xmlns:a16="http://schemas.microsoft.com/office/drawing/2014/main" id="{C0361AE0-4387-426B-B89B-CDA63D5713EC}"/>
              </a:ext>
            </a:extLst>
          </p:cNvPr>
          <p:cNvSpPr txBox="1"/>
          <p:nvPr/>
        </p:nvSpPr>
        <p:spPr>
          <a:xfrm>
            <a:off x="5726478" y="2397573"/>
            <a:ext cx="2693981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4"/>
              </a:rPr>
              <a:t>https://clck.ru/gA2sM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sp>
        <p:nvSpPr>
          <p:cNvPr id="9" name="Google Shape;383;p5">
            <a:extLst>
              <a:ext uri="{FF2B5EF4-FFF2-40B4-BE49-F238E27FC236}">
                <a16:creationId xmlns:a16="http://schemas.microsoft.com/office/drawing/2014/main" id="{301BDD11-679B-4A2D-803D-124B04C69773}"/>
              </a:ext>
            </a:extLst>
          </p:cNvPr>
          <p:cNvSpPr txBox="1"/>
          <p:nvPr/>
        </p:nvSpPr>
        <p:spPr>
          <a:xfrm>
            <a:off x="723541" y="2397573"/>
            <a:ext cx="275862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  <a:buSzPct val="150000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  <a:sym typeface="Arial"/>
                <a:hlinkClick r:id="rId5"/>
              </a:rPr>
              <a:t>https://clck.ru/gA2tC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IBM Plex Sans" panose="020B0503050203000203" pitchFamily="34" charset="0"/>
              <a:cs typeface="IBM Plex Sans" panose="020B0503050203000203" pitchFamily="34" charset="0"/>
              <a:sym typeface="Arial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1D8F53-1271-46A9-9622-EACBBFBE9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528" y="1857651"/>
            <a:ext cx="2156647" cy="464860"/>
          </a:xfrm>
          <a:prstGeom prst="rect">
            <a:avLst/>
          </a:prstGeom>
        </p:spPr>
      </p:pic>
      <p:pic>
        <p:nvPicPr>
          <p:cNvPr id="12" name="Google Shape;1101;p105" descr="preencoded.png">
            <a:extLst>
              <a:ext uri="{FF2B5EF4-FFF2-40B4-BE49-F238E27FC236}">
                <a16:creationId xmlns:a16="http://schemas.microsoft.com/office/drawing/2014/main" id="{263010B0-A4DE-4AE5-AD3A-DD9858EA937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19000" y="3095772"/>
            <a:ext cx="2180124" cy="1333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2296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20365C1-562E-4A24-9A2B-1703F5C74B2B}"/>
              </a:ext>
            </a:extLst>
          </p:cNvPr>
          <p:cNvSpPr/>
          <p:nvPr/>
        </p:nvSpPr>
        <p:spPr>
          <a:xfrm>
            <a:off x="1104959" y="1635048"/>
            <a:ext cx="7116252" cy="756878"/>
          </a:xfrm>
          <a:prstGeom prst="rect">
            <a:avLst/>
          </a:prstGeom>
          <a:noFill/>
        </p:spPr>
        <p:txBody>
          <a:bodyPr wrap="none" lIns="63758" tIns="31879" rIns="63758" bIns="31879">
            <a:spAutoFit/>
          </a:bodyPr>
          <a:lstStyle/>
          <a:p>
            <a:pPr algn="ctr" defTabSz="386621">
              <a:defRPr/>
            </a:pPr>
            <a:r>
              <a:rPr lang="ru-RU" sz="45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000000">
                      <a:alpha val="40000"/>
                    </a:srgbClr>
                  </a:outerShdw>
                </a:effectLst>
                <a:latin typeface="IBM Plex Sans SemiBold" panose="020B0604020202020204" charset="0"/>
                <a:ea typeface="+mn-ea"/>
              </a:rPr>
              <a:t>Благодарю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52D43F-6105-4287-B8CB-BBDED047C39E}"/>
              </a:ext>
            </a:extLst>
          </p:cNvPr>
          <p:cNvSpPr txBox="1"/>
          <p:nvPr/>
        </p:nvSpPr>
        <p:spPr>
          <a:xfrm>
            <a:off x="4060556" y="3010747"/>
            <a:ext cx="44197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86621">
              <a:defRPr/>
            </a:pPr>
            <a:r>
              <a:rPr lang="ru-RU" sz="1500" b="1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Мои контакты:</a:t>
            </a:r>
          </a:p>
          <a:p>
            <a:pPr defTabSz="386621">
              <a:defRPr/>
            </a:pPr>
            <a:endParaRPr lang="ru-RU" sz="1500" b="1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@igor_zuriev</a:t>
            </a:r>
          </a:p>
          <a:p>
            <a:pPr defTabSz="386621">
              <a:defRPr/>
            </a:pP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  <a:p>
            <a:pPr defTabSz="386621">
              <a:defRPr/>
            </a:pP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		</a:t>
            </a:r>
            <a:r>
              <a:rPr lang="ru-RU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 	       </a:t>
            </a:r>
            <a:r>
              <a:rPr lang="en-US" sz="1500" dirty="0">
                <a:solidFill>
                  <a:srgbClr val="FFFFFF"/>
                </a:solidFill>
                <a:latin typeface="IBM Plex Sans SemiBold" panose="020B0604020202020204" charset="0"/>
                <a:ea typeface="+mn-ea"/>
              </a:rPr>
              <a:t>i.zuriev@gmail.com</a:t>
            </a:r>
            <a:endParaRPr lang="ru-RU" sz="1500" dirty="0">
              <a:solidFill>
                <a:srgbClr val="FFFFFF"/>
              </a:solidFill>
              <a:latin typeface="IBM Plex Sans SemiBold" panose="020B0604020202020204" charset="0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EEB5BA-2766-40CF-8B8F-AB61CFAF8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390" y="3453093"/>
            <a:ext cx="338719" cy="33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40AD439-B5C6-4F17-8C35-8B40838E5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18" y="3848621"/>
            <a:ext cx="457908" cy="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1616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 dirty="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Что будет на семинаре сегодня</a:t>
            </a:r>
            <a:endParaRPr sz="1800" dirty="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60" name="Google Shape;360;p50"/>
          <p:cNvSpPr txBox="1">
            <a:spLocks noGrp="1"/>
          </p:cNvSpPr>
          <p:nvPr>
            <p:ph type="subTitle" idx="1"/>
          </p:nvPr>
        </p:nvSpPr>
        <p:spPr>
          <a:xfrm>
            <a:off x="548750" y="1278023"/>
            <a:ext cx="4860158" cy="18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Путаница в процессах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Инструменты бережливого производства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Пример внедрения </a:t>
            </a:r>
            <a:r>
              <a:rPr kumimoji="0" lang="ru-RU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Lean</a:t>
            </a: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ea typeface="IBM Plex Sans"/>
                <a:cs typeface="IBM Plex Sans"/>
                <a:sym typeface="IBM Plex Sans"/>
              </a:rPr>
              <a:t> в ИТ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en-US" sz="1600" dirty="0">
                <a:solidFill>
                  <a:schemeClr val="dk1"/>
                </a:solidFill>
              </a:rPr>
              <a:t>Lean-</a:t>
            </a:r>
            <a:r>
              <a:rPr lang="ru-RU" sz="1600" dirty="0">
                <a:solidFill>
                  <a:schemeClr val="dk1"/>
                </a:solidFill>
              </a:rPr>
              <a:t>концепция</a:t>
            </a:r>
          </a:p>
          <a:p>
            <a:pPr marL="374399" indent="-306599">
              <a:lnSpc>
                <a:spcPct val="150000"/>
              </a:lnSpc>
              <a:buClr>
                <a:schemeClr val="accent1"/>
              </a:buClr>
              <a:buSzPts val="1200"/>
              <a:buFont typeface="IBM Plex Sans"/>
              <a:buChar char="📌"/>
            </a:pPr>
            <a:r>
              <a:rPr lang="ru-RU" sz="1600" dirty="0">
                <a:solidFill>
                  <a:schemeClr val="dk1"/>
                </a:solidFill>
              </a:rPr>
              <a:t>Кейсы</a:t>
            </a:r>
          </a:p>
        </p:txBody>
      </p:sp>
      <p:sp>
        <p:nvSpPr>
          <p:cNvPr id="361" name="Google Shape;361;p5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pic>
        <p:nvPicPr>
          <p:cNvPr id="6" name="Google Shape;1120;p106" descr="preencoded.png">
            <a:extLst>
              <a:ext uri="{FF2B5EF4-FFF2-40B4-BE49-F238E27FC236}">
                <a16:creationId xmlns:a16="http://schemas.microsoft.com/office/drawing/2014/main" id="{F346A35B-E0F1-479A-8161-730373BD5F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6940" y="1996440"/>
            <a:ext cx="1853611" cy="1364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что необходимо обратить внимание первым делом при старте нового ИТ-проекта в компании?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60326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subTitle" idx="1"/>
          </p:nvPr>
        </p:nvSpPr>
        <p:spPr>
          <a:xfrm>
            <a:off x="540000" y="1635070"/>
            <a:ext cx="7929825" cy="11623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Если не отлажены процессы в компании,</a:t>
            </a:r>
          </a:p>
          <a:p>
            <a:pPr lvl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</a:pPr>
            <a:r>
              <a:rPr lang="ru-RU" sz="2000" b="1" dirty="0">
                <a:solidFill>
                  <a:schemeClr val="accent1"/>
                </a:solidFill>
                <a:highlight>
                  <a:schemeClr val="lt1"/>
                </a:highlight>
              </a:rPr>
              <a:t>то стартовать новый проект будет сложно.</a:t>
            </a:r>
          </a:p>
        </p:txBody>
      </p:sp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dirty="0">
                <a:solidFill>
                  <a:schemeClr val="dk1"/>
                </a:solidFill>
              </a:rPr>
              <a:t>Отлаженность процессов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340890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9"/>
          <p:cNvSpPr txBox="1">
            <a:spLocks noGrp="1"/>
          </p:cNvSpPr>
          <p:nvPr>
            <p:ph type="title"/>
          </p:nvPr>
        </p:nvSpPr>
        <p:spPr>
          <a:xfrm>
            <a:off x="540000" y="2268149"/>
            <a:ext cx="8064000" cy="939999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Что нам может помочь при отлаживании процессов?</a:t>
            </a:r>
            <a:endParaRPr dirty="0"/>
          </a:p>
        </p:txBody>
      </p:sp>
      <p:sp>
        <p:nvSpPr>
          <p:cNvPr id="506" name="Google Shape;506;p69"/>
          <p:cNvSpPr txBox="1">
            <a:spLocks noGrp="1"/>
          </p:cNvSpPr>
          <p:nvPr>
            <p:ph type="title" idx="2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5537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28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dirty="0">
                <a:solidFill>
                  <a:schemeClr val="dk1"/>
                </a:solidFill>
              </a:rPr>
              <a:t>Lean</a:t>
            </a:r>
            <a:r>
              <a:rPr lang="ru-RU" dirty="0">
                <a:solidFill>
                  <a:schemeClr val="dk1"/>
                </a:solidFill>
              </a:rPr>
              <a:t> – концепция бережливого производства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spcFirstLastPara="1" wrap="square" lIns="0" tIns="36000" rIns="0" bIns="36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Bootcamp. Project manager</a:t>
            </a:r>
          </a:p>
        </p:txBody>
      </p:sp>
      <p:sp>
        <p:nvSpPr>
          <p:cNvPr id="8" name="Google Shape;1445;p80">
            <a:extLst>
              <a:ext uri="{FF2B5EF4-FFF2-40B4-BE49-F238E27FC236}">
                <a16:creationId xmlns:a16="http://schemas.microsoft.com/office/drawing/2014/main" id="{08A7B98D-62DF-4367-8651-A3AC95B3EF74}"/>
              </a:ext>
            </a:extLst>
          </p:cNvPr>
          <p:cNvSpPr txBox="1"/>
          <p:nvPr/>
        </p:nvSpPr>
        <p:spPr>
          <a:xfrm>
            <a:off x="540000" y="1210077"/>
            <a:ext cx="5388102" cy="300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046" rIns="0" bIns="0" anchor="t" anchorCtr="0">
            <a:noAutofit/>
          </a:bodyPr>
          <a:lstStyle/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это концепция, которую руководители предприятий используют, чтобы максимально избежать потерь на производстве</a:t>
            </a: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это бережное/бережливое производство</a:t>
            </a: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появилась в Японии в 50—х годах XX века на заводе Toyota</a:t>
            </a: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внедрили </a:t>
            </a:r>
            <a:r>
              <a:rPr lang="ru-RU" kern="0" dirty="0" err="1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Тайити</a:t>
            </a: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 Оно (инженер и предприниматель) и </a:t>
            </a:r>
            <a:r>
              <a:rPr lang="ru-RU" kern="0" dirty="0" err="1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Сигео</a:t>
            </a: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 </a:t>
            </a:r>
            <a:r>
              <a:rPr lang="ru-RU" kern="0" dirty="0" err="1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Синго</a:t>
            </a: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 (промышленный инженер)</a:t>
            </a: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ru-RU" kern="0" dirty="0">
                <a:solidFill>
                  <a:srgbClr val="000000"/>
                </a:solidFill>
                <a:latin typeface="IBM Plex Sans" panose="020B0604020202020204" charset="0"/>
                <a:cs typeface="Arial"/>
                <a:sym typeface="Arial"/>
              </a:rPr>
              <a:t>они научились быстро переключать автомобильные конвейеры на производство другой модели за несколько часов — другие производители тратили на это недели</a:t>
            </a:r>
          </a:p>
          <a:p>
            <a:pPr marL="342900" marR="0" lvl="0" indent="-342900" algn="l" defTabSz="53465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endParaRPr lang="ru-RU" kern="0" dirty="0">
              <a:solidFill>
                <a:srgbClr val="000000"/>
              </a:solidFill>
              <a:latin typeface="IBM Plex Sans" panose="020B0604020202020204" charset="0"/>
              <a:cs typeface="Arial"/>
              <a:sym typeface="Arial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6352E5-F5E2-4E54-A397-B05A0C751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69" y="1080754"/>
            <a:ext cx="1409876" cy="181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B272A3CD-7F0D-464B-9A57-25DA478F8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531" y="3156127"/>
            <a:ext cx="2350097" cy="174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7883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2324</TotalTime>
  <Words>1453</Words>
  <Application>Microsoft Office PowerPoint</Application>
  <PresentationFormat>Экран (16:9)</PresentationFormat>
  <Paragraphs>209</Paragraphs>
  <Slides>42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42</vt:i4>
      </vt:variant>
    </vt:vector>
  </HeadingPairs>
  <TitlesOfParts>
    <vt:vector size="54" baseType="lpstr">
      <vt:lpstr>IBM Plex Sans SemiBold</vt:lpstr>
      <vt:lpstr>Arial</vt:lpstr>
      <vt:lpstr>IBM Plex Sans</vt:lpstr>
      <vt:lpstr>Wingdings</vt:lpstr>
      <vt:lpstr>Calibri</vt:lpstr>
      <vt:lpstr>Roboto</vt:lpstr>
      <vt:lpstr>Simple Light</vt:lpstr>
      <vt:lpstr>Макет шаблона GB</vt:lpstr>
      <vt:lpstr>4_Office Theme</vt:lpstr>
      <vt:lpstr>1_Макет шаблона GB</vt:lpstr>
      <vt:lpstr>2_Макет шаблона GB</vt:lpstr>
      <vt:lpstr>3_Макет шаблона GB</vt:lpstr>
      <vt:lpstr>Bootcamp Project Manager</vt:lpstr>
      <vt:lpstr>Игорь Зуриев</vt:lpstr>
      <vt:lpstr>План</vt:lpstr>
      <vt:lpstr>Презентация PowerPoint</vt:lpstr>
      <vt:lpstr>Что будет на семинаре сегодня</vt:lpstr>
      <vt:lpstr>На что необходимо обратить внимание первым делом при старте нового ИТ-проекта в компании?</vt:lpstr>
      <vt:lpstr>Отлаженность процессов</vt:lpstr>
      <vt:lpstr>Что нам может помочь при отлаживании процессов?</vt:lpstr>
      <vt:lpstr>Lean – концепция бережливого производства</vt:lpstr>
      <vt:lpstr>Кто адаптировал Lean к ИТ-проектам?</vt:lpstr>
      <vt:lpstr>Lean – концепция бережливого производства</vt:lpstr>
      <vt:lpstr>Ориентация Lean</vt:lpstr>
      <vt:lpstr>Что такое потери при разработке ИТ-продукта?</vt:lpstr>
      <vt:lpstr>Исключение потерь</vt:lpstr>
      <vt:lpstr>Потери из-за перепроизводства</vt:lpstr>
      <vt:lpstr>Потери из-за ожидания</vt:lpstr>
      <vt:lpstr>Потери при ненужной транспортировки</vt:lpstr>
      <vt:lpstr>Потери из-за лишних этапов обработки</vt:lpstr>
      <vt:lpstr>Потери из-за лишних запасов</vt:lpstr>
      <vt:lpstr>Потери из-за ненужных перемещений</vt:lpstr>
      <vt:lpstr>Потери из-за дефектов</vt:lpstr>
      <vt:lpstr>Потери из-за нереализованного потенциала сотрудников</vt:lpstr>
      <vt:lpstr>Практические шаги к внедрению Lean Software Development</vt:lpstr>
      <vt:lpstr>1. Cтандартизировать программный код </vt:lpstr>
      <vt:lpstr>2. Использовать парное программирование</vt:lpstr>
      <vt:lpstr>3. Встраивать защиту от ошибок</vt:lpstr>
      <vt:lpstr>4. Автоматизировать рутинные задачи</vt:lpstr>
      <vt:lpstr>5. Практиковать непрерывную интеграцию</vt:lpstr>
      <vt:lpstr>Это всё круто, но с чего начать?</vt:lpstr>
      <vt:lpstr>Картографирование потоков создания ценности</vt:lpstr>
      <vt:lpstr>Презентация PowerPoint</vt:lpstr>
      <vt:lpstr>3 блока при создании Карты VSM</vt:lpstr>
      <vt:lpstr>Lead Time и Cycle Time</vt:lpstr>
      <vt:lpstr>Пример VSM-карты</vt:lpstr>
      <vt:lpstr>Где рисовать карты VSM</vt:lpstr>
      <vt:lpstr>Кейсы</vt:lpstr>
      <vt:lpstr>Кейс</vt:lpstr>
      <vt:lpstr>Презентация PowerPoint</vt:lpstr>
      <vt:lpstr>Презентация PowerPoint</vt:lpstr>
      <vt:lpstr>Поделитесь с нами обратной связью</vt:lpstr>
      <vt:lpstr>Давайте развивать профессионалов в ИТ-сфере вместе!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Жизненный цикл проекта</dc:title>
  <cp:lastModifiedBy>Игорь Зуриев</cp:lastModifiedBy>
  <cp:revision>139</cp:revision>
  <dcterms:modified xsi:type="dcterms:W3CDTF">2022-05-12T13:06:39Z</dcterms:modified>
</cp:coreProperties>
</file>